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50" d="100"/>
          <a:sy n="50" d="100"/>
        </p:scale>
        <p:origin x="-6612" y="-342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84" Type="http://schemas.openxmlformats.org/officeDocument/2006/relationships/image" Target="../media/image42.png"/><Relationship Id="rId89" Type="http://schemas.openxmlformats.org/officeDocument/2006/relationships/image" Target="../media/image3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5.png"/><Relationship Id="rId125" Type="http://schemas.openxmlformats.org/officeDocument/2006/relationships/image" Target="../media/image71.png"/><Relationship Id="rId71" Type="http://schemas.openxmlformats.org/officeDocument/2006/relationships/image" Target="../media/image47.png"/><Relationship Id="rId92" Type="http://schemas.openxmlformats.org/officeDocument/2006/relationships/image" Target="../media/image4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.png"/><Relationship Id="rId29" Type="http://schemas.openxmlformats.org/officeDocument/2006/relationships/image" Target="../media/image27.emf"/><Relationship Id="rId107" Type="http://schemas.openxmlformats.org/officeDocument/2006/relationships/image" Target="../media/image54.gif"/><Relationship Id="rId11" Type="http://schemas.openxmlformats.org/officeDocument/2006/relationships/image" Target="../media/image10.pn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PNG"/><Relationship Id="rId74" Type="http://schemas.openxmlformats.org/officeDocument/2006/relationships/image" Target="../media/image37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9.png"/><Relationship Id="rId123" Type="http://schemas.openxmlformats.org/officeDocument/2006/relationships/image" Target="../media/image69.png"/><Relationship Id="rId128" Type="http://schemas.openxmlformats.org/officeDocument/2006/relationships/image" Target="../media/image74.png"/><Relationship Id="rId5" Type="http://schemas.openxmlformats.org/officeDocument/2006/relationships/image" Target="../media/image6.png"/><Relationship Id="rId82" Type="http://schemas.openxmlformats.org/officeDocument/2006/relationships/image" Target="../media/image40.png"/><Relationship Id="rId90" Type="http://schemas.openxmlformats.org/officeDocument/2006/relationships/image" Target="../media/image44.png"/><Relationship Id="rId10" Type="http://schemas.openxmlformats.org/officeDocument/2006/relationships/image" Target="../media/image7.png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73" Type="http://schemas.openxmlformats.org/officeDocument/2006/relationships/image" Target="../media/image36.png"/><Relationship Id="rId81" Type="http://schemas.openxmlformats.org/officeDocument/2006/relationships/image" Target="../media/image39.png"/><Relationship Id="rId86" Type="http://schemas.openxmlformats.org/officeDocument/2006/relationships/oleObject" Target="../embeddings/oleObject1.bin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5.png"/><Relationship Id="rId122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52.PNG"/><Relationship Id="rId113" Type="http://schemas.openxmlformats.org/officeDocument/2006/relationships/image" Target="../media/image57.png"/><Relationship Id="rId118" Type="http://schemas.openxmlformats.org/officeDocument/2006/relationships/image" Target="../media/image62.png"/><Relationship Id="rId126" Type="http://schemas.openxmlformats.org/officeDocument/2006/relationships/image" Target="../media/image72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3.PNG"/><Relationship Id="rId121" Type="http://schemas.openxmlformats.org/officeDocument/2006/relationships/image" Target="../media/image66.png"/><Relationship Id="rId3" Type="http://schemas.openxmlformats.org/officeDocument/2006/relationships/notesSlide" Target="../notesSlides/notesSlide1.xml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103" Type="http://schemas.openxmlformats.org/officeDocument/2006/relationships/image" Target="../media/image49.png"/><Relationship Id="rId108" Type="http://schemas.openxmlformats.org/officeDocument/2006/relationships/image" Target="../media/image55.jpg"/><Relationship Id="rId116" Type="http://schemas.openxmlformats.org/officeDocument/2006/relationships/image" Target="../media/image60.png"/><Relationship Id="rId124" Type="http://schemas.openxmlformats.org/officeDocument/2006/relationships/image" Target="../media/image70.png"/><Relationship Id="rId20" Type="http://schemas.openxmlformats.org/officeDocument/2006/relationships/image" Target="../media/image18.emf"/><Relationship Id="rId75" Type="http://schemas.openxmlformats.org/officeDocument/2006/relationships/image" Target="../media/image38.png"/><Relationship Id="rId83" Type="http://schemas.openxmlformats.org/officeDocument/2006/relationships/image" Target="../media/image41.png"/><Relationship Id="rId88" Type="http://schemas.openxmlformats.org/officeDocument/2006/relationships/oleObject" Target="../embeddings/oleObject2.bin"/><Relationship Id="rId91" Type="http://schemas.openxmlformats.org/officeDocument/2006/relationships/oleObject" Target="../embeddings/oleObject3.bin"/><Relationship Id="rId111" Type="http://schemas.openxmlformats.org/officeDocument/2006/relationships/image" Target="../media/image56.png"/><Relationship Id="rId1" Type="http://schemas.openxmlformats.org/officeDocument/2006/relationships/vmlDrawing" Target="../drawings/vmlDrawing1.vml"/><Relationship Id="rId15" Type="http://schemas.openxmlformats.org/officeDocument/2006/relationships/image" Target="../media/image12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63.PNG"/><Relationship Id="rId127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174268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4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5772" y="255971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5614" y="2673353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336437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</a:t>
            </a:r>
            <a:r>
              <a:rPr lang="en-US" sz="4700" b="1" dirty="0" smtClean="0"/>
              <a:t>2D </a:t>
            </a:r>
            <a:r>
              <a:rPr lang="en-US" sz="4700" b="1" dirty="0" smtClean="0"/>
              <a:t>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35932" y="7471475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9747563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2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948850" y="21415645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03506" y="29903783"/>
            <a:ext cx="11830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 (F).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TextBox 408"/>
              <p:cNvSpPr txBox="1"/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</a:t>
                </a:r>
                <a:r>
                  <a:rPr lang="en-US" sz="2400" dirty="0" smtClean="0"/>
                  <a:t>can provide a lower bound on quantum Fisher information, and </a:t>
                </a:r>
                <a:r>
                  <a:rPr lang="en-US" sz="2400" dirty="0" smtClean="0"/>
                  <a:t>therefore </a:t>
                </a:r>
                <a:r>
                  <a:rPr lang="en-US" sz="2400" dirty="0" smtClean="0"/>
                  <a:t>a multi-particle entanglement witness</a:t>
                </a:r>
                <a:r>
                  <a:rPr lang="en-US" sz="2400" dirty="0" smtClean="0"/>
                  <a:t>. Experimental implementation involves time reversing the engineered Ising interaction, which </a:t>
                </a:r>
                <a:r>
                  <a:rPr lang="en-US" sz="2400" dirty="0" smtClean="0"/>
                  <a:t>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81236" y="27450228"/>
            <a:ext cx="602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</a:t>
            </a:r>
            <a:r>
              <a:rPr lang="en-US" sz="2400" dirty="0" smtClean="0"/>
              <a:t>field, </a:t>
            </a:r>
            <a:r>
              <a:rPr lang="en-US" sz="2400" dirty="0" smtClean="0"/>
              <a:t>with variable range spin-spin interactions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</a:t>
            </a:r>
            <a:r>
              <a:rPr lang="en-US" sz="2400" dirty="0" smtClean="0"/>
              <a:t>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19954" y="8000478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225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9110704" y="22667383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647" y="28043674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202915" y="29720452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0894" y="21465073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5960509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164608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6130640" y="11084059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092289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519031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14744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33412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65861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</a:t>
            </a:r>
            <a:r>
              <a:rPr lang="en-US" sz="2200" dirty="0" smtClean="0">
                <a:solidFill>
                  <a:prstClr val="black"/>
                </a:solidFill>
              </a:rPr>
              <a:t>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74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74521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70564" cy="9192953"/>
              <a:chOff x="13375503" y="14161668"/>
              <a:chExt cx="1177056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70564" cy="9192953"/>
                <a:chOff x="13375503" y="14402298"/>
                <a:chExt cx="1177056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70564" cy="8242124"/>
                  <a:chOff x="13375503" y="14935698"/>
                  <a:chExt cx="1177056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70564" cy="8242124"/>
                    <a:chOff x="13375503" y="14935698"/>
                    <a:chExt cx="1177056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70564" cy="5763427"/>
                      <a:chOff x="-11495016" y="17878021"/>
                      <a:chExt cx="1177056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614323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spin-spin interaction.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>
                      <mc:Choice xmlns:a14="http://schemas.microsoft.com/office/drawing/2010/main"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>
                      <mc:Choice xmlns:a14="http://schemas.microsoft.com/office/drawing/2010/main"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88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88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tunable interaction range </a:t>
                            </a:r>
                            <a:endParaRPr lang="en-US" sz="2400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0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761" name="Equation" r:id="rId91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1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2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40541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85911" y="17645662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6279608" y="22325763"/>
            <a:ext cx="1708840" cy="1792774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</a:t>
            </a:r>
            <a:r>
              <a:rPr lang="en-US" sz="4700" b="1" dirty="0" smtClean="0"/>
              <a:t>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</a:t>
            </a:r>
            <a:r>
              <a:rPr lang="en-US" sz="2400" dirty="0" smtClean="0">
                <a:solidFill>
                  <a:srgbClr val="C00000"/>
                </a:solidFill>
              </a:rPr>
              <a:t>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</a:t>
            </a:r>
            <a:r>
              <a:rPr lang="en-US" sz="2000" dirty="0" smtClean="0"/>
              <a:t>for energy exchange with a rotating </a:t>
            </a:r>
            <a:r>
              <a:rPr lang="en-US" sz="2000" dirty="0" smtClean="0"/>
              <a:t>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</a:t>
            </a:r>
            <a:r>
              <a:rPr lang="en-US" sz="2000" dirty="0" smtClean="0"/>
              <a:t>in-plane temperatures more readily achievable with </a:t>
            </a:r>
            <a:r>
              <a:rPr lang="en-US" sz="2000" dirty="0" smtClean="0"/>
              <a:t>a </a:t>
            </a:r>
            <a:r>
              <a:rPr lang="en-US" sz="2000" dirty="0" smtClean="0"/>
              <a:t>rotating wall than </a:t>
            </a:r>
            <a:r>
              <a:rPr lang="en-US" sz="2000" dirty="0" smtClean="0"/>
              <a:t>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</a:t>
            </a:r>
            <a:r>
              <a:rPr lang="en-US" sz="2000" dirty="0" smtClean="0"/>
              <a:t>perpendicular </a:t>
            </a:r>
            <a:r>
              <a:rPr lang="en-US" sz="2000" dirty="0" smtClean="0"/>
              <a:t>beam in applying a </a:t>
            </a:r>
            <a:r>
              <a:rPr lang="en-US" sz="2000" dirty="0" smtClean="0"/>
              <a:t>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</a:t>
            </a:r>
            <a:r>
              <a:rPr lang="en-US" sz="2000" dirty="0" smtClean="0"/>
              <a:t>with a </a:t>
            </a:r>
            <a:r>
              <a:rPr lang="en-US" sz="2000" dirty="0" smtClean="0"/>
              <a:t>color plot of the </a:t>
            </a:r>
            <a:r>
              <a:rPr lang="en-US" sz="2000" dirty="0" smtClean="0"/>
              <a:t>perpendicular </a:t>
            </a:r>
            <a:r>
              <a:rPr lang="en-US" sz="2000" dirty="0" smtClean="0"/>
              <a:t>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0617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6814762" y="2964174"/>
            <a:ext cx="387797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673028" y="12470521"/>
            <a:ext cx="4226933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002558" y="25851686"/>
            <a:ext cx="115075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correlations</a:t>
            </a:r>
            <a:r>
              <a:rPr lang="en-US" sz="2800" dirty="0"/>
              <a:t> in the ensemble, even acting </a:t>
            </a:r>
            <a:r>
              <a:rPr lang="en-US" sz="2800" dirty="0" smtClean="0"/>
              <a:t>as an </a:t>
            </a:r>
            <a:r>
              <a:rPr lang="en-US" sz="2800" b="1" dirty="0" smtClean="0"/>
              <a:t>entanglement witness </a:t>
            </a:r>
            <a:r>
              <a:rPr lang="en-US" sz="2800" b="1" dirty="0"/>
              <a:t>for n-body entanglement</a:t>
            </a:r>
            <a:r>
              <a:rPr lang="en-US" sz="2800" dirty="0"/>
              <a:t>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449030" y="19221215"/>
            <a:ext cx="11586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30891">
            <a:off x="4075194" y="11170355"/>
            <a:ext cx="426637" cy="9555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23669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109730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9" name="Rectangle 488"/>
          <p:cNvSpPr/>
          <p:nvPr/>
        </p:nvSpPr>
        <p:spPr>
          <a:xfrm>
            <a:off x="32760626" y="26000235"/>
            <a:ext cx="334603" cy="46152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79319"/>
            <a:ext cx="2414725" cy="2484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8397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3" name="TextBox 502"/>
              <p:cNvSpPr txBox="1"/>
              <p:nvPr/>
            </p:nvSpPr>
            <p:spPr>
              <a:xfrm>
                <a:off x="9612954" y="1233194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33194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79092" y="16858574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864442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05723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4965927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206283" y="1992088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283" y="1992088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271" t="-2717" r="-3390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The Ising interaction parameter is inverted by </a:t>
                </a:r>
                <a:r>
                  <a:rPr lang="en-US" sz="2800" dirty="0"/>
                  <a:t>changing sign of detuning </a:t>
                </a:r>
                <a:endParaRPr lang="en-US" sz="28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800" dirty="0" smtClean="0"/>
                  <a:t>, since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 smtClean="0"/>
                  <a:t>. </a:t>
                </a:r>
                <a:r>
                  <a:rPr lang="en-US" sz="2800" b="1" dirty="0" smtClean="0"/>
                  <a:t>Experimental time reversal of Ising Hamiltonian </a:t>
                </a:r>
                <a:r>
                  <a:rPr lang="en-US" sz="2800" dirty="0" smtClean="0"/>
                  <a:t>is accomplished by shifting the frequency of the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ODF beatnote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800" b="1" dirty="0" smtClean="0"/>
                  <a:t>. </a:t>
                </a:r>
                <a:endParaRPr lang="en-US" sz="2800" b="1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blipFill>
                <a:blip r:embed="rId127"/>
                <a:stretch>
                  <a:fillRect t="-4405" r="-1430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461944"/>
            <a:ext cx="7034107" cy="4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12502</TotalTime>
  <Words>1184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591</cp:revision>
  <cp:lastPrinted>2015-06-03T23:31:11Z</cp:lastPrinted>
  <dcterms:created xsi:type="dcterms:W3CDTF">2014-07-28T19:56:30Z</dcterms:created>
  <dcterms:modified xsi:type="dcterms:W3CDTF">2016-05-18T21:49:02Z</dcterms:modified>
</cp:coreProperties>
</file>